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45" r:id="rId2"/>
    <p:sldId id="415" r:id="rId3"/>
    <p:sldId id="446" r:id="rId4"/>
    <p:sldId id="447" r:id="rId5"/>
    <p:sldId id="448" r:id="rId6"/>
    <p:sldId id="449" r:id="rId7"/>
    <p:sldId id="450" r:id="rId8"/>
    <p:sldId id="424" r:id="rId9"/>
    <p:sldId id="451" r:id="rId10"/>
    <p:sldId id="426" r:id="rId11"/>
    <p:sldId id="452" r:id="rId12"/>
    <p:sldId id="423" r:id="rId13"/>
    <p:sldId id="453" r:id="rId14"/>
    <p:sldId id="435" r:id="rId15"/>
    <p:sldId id="454" r:id="rId16"/>
    <p:sldId id="439" r:id="rId17"/>
    <p:sldId id="455" r:id="rId18"/>
    <p:sldId id="440" r:id="rId19"/>
    <p:sldId id="456" r:id="rId20"/>
    <p:sldId id="457" r:id="rId21"/>
    <p:sldId id="437" r:id="rId22"/>
    <p:sldId id="458" r:id="rId23"/>
    <p:sldId id="459" r:id="rId24"/>
    <p:sldId id="441" r:id="rId25"/>
    <p:sldId id="460" r:id="rId26"/>
    <p:sldId id="461" r:id="rId27"/>
    <p:sldId id="462" r:id="rId28"/>
    <p:sldId id="463" r:id="rId29"/>
    <p:sldId id="444" r:id="rId30"/>
    <p:sldId id="442" r:id="rId31"/>
    <p:sldId id="464" r:id="rId32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CC"/>
    <a:srgbClr val="003300"/>
    <a:srgbClr val="00CC99"/>
    <a:srgbClr val="234600"/>
    <a:srgbClr val="000068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5" autoAdjust="0"/>
    <p:restoredTop sz="94660"/>
  </p:normalViewPr>
  <p:slideViewPr>
    <p:cSldViewPr>
      <p:cViewPr>
        <p:scale>
          <a:sx n="60" d="100"/>
          <a:sy n="60" d="100"/>
        </p:scale>
        <p:origin x="-1656" y="-28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26ACAE-5C23-4972-B1E4-3F0D2EF6691E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55BC2-3546-4968-8ED4-1E2E8815A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3588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30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21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24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*количество слайдов определяется самостоятельно по количеству заданий квеста</a:t>
            </a:r>
          </a:p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48CB6E-F789-4C25-AE0C-E46A414747F9}" type="slidenum">
              <a:rPr lang="x-none" smtClean="0"/>
              <a:pPr/>
              <a:t>29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308634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06376"/>
            <a:ext cx="222885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06376"/>
            <a:ext cx="652145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200152"/>
            <a:ext cx="437515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200152"/>
            <a:ext cx="437515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4"/>
            <a:ext cx="437687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3" y="1535114"/>
            <a:ext cx="4378590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3" y="273050"/>
            <a:ext cx="3259006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3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460C0-EF31-4DD0-BA7B-D28135387EB9}" type="datetimeFigureOut">
              <a:rPr lang="ru-RU" smtClean="0"/>
              <a:pPr/>
              <a:t>08.12.2024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931B0-B865-4649-B1F3-ACF3A3E620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488" y="260648"/>
            <a:ext cx="9145016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5  </a:t>
            </a:r>
            <a:r>
              <a:rPr lang="ru-RU" sz="2400" b="1" dirty="0" smtClean="0">
                <a:solidFill>
                  <a:srgbClr val="234600"/>
                </a:solidFill>
              </a:rPr>
              <a:t>Фото созданной командой тактической сумки и список вещей современного бойца (сезон – лето)</a:t>
            </a:r>
            <a:endParaRPr lang="x-none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416496" y="1124744"/>
            <a:ext cx="4032447" cy="184458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Задание № 1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601072" y="1124744"/>
            <a:ext cx="4032447" cy="527767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Задание № 2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14136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488" y="20621"/>
            <a:ext cx="9273480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6 </a:t>
            </a:r>
            <a:r>
              <a:rPr lang="ru-RU" sz="2400" b="1" dirty="0">
                <a:solidFill>
                  <a:srgbClr val="234600"/>
                </a:solidFill>
              </a:rPr>
              <a:t>Фото о действиях команды при эвакуации раненного</a:t>
            </a:r>
            <a:endParaRPr lang="x-none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68754" y="980727"/>
            <a:ext cx="4032447" cy="542822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Задание № 1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601072" y="980728"/>
            <a:ext cx="4032447" cy="54216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Задание № 2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1646195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96" y="188640"/>
            <a:ext cx="9073008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7 </a:t>
            </a:r>
            <a:r>
              <a:rPr lang="ru-RU" sz="2400" b="1" dirty="0">
                <a:solidFill>
                  <a:srgbClr val="234600"/>
                </a:solidFill>
              </a:rPr>
              <a:t>Фото </a:t>
            </a:r>
            <a:r>
              <a:rPr lang="ru-RU" sz="2400" b="1" dirty="0" smtClean="0">
                <a:solidFill>
                  <a:srgbClr val="234600"/>
                </a:solidFill>
              </a:rPr>
              <a:t>действий команды при изготовлении отрезка </a:t>
            </a:r>
            <a:r>
              <a:rPr lang="ru-RU" sz="2400" b="1" dirty="0">
                <a:solidFill>
                  <a:srgbClr val="234600"/>
                </a:solidFill>
              </a:rPr>
              <a:t>шёлковой муаровой ленты </a:t>
            </a:r>
            <a:r>
              <a:rPr lang="ru-RU" sz="2400" b="1" dirty="0" smtClean="0">
                <a:solidFill>
                  <a:srgbClr val="234600"/>
                </a:solidFill>
              </a:rPr>
              <a:t>и  укрупнённое фото готового изделия</a:t>
            </a:r>
            <a:endParaRPr lang="x-none" sz="24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68754" y="1196751"/>
            <a:ext cx="4032447" cy="521220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1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601072" y="1196752"/>
            <a:ext cx="4032447" cy="5205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2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770459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96" y="188640"/>
            <a:ext cx="9073008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8 </a:t>
            </a:r>
            <a:r>
              <a:rPr lang="ru-RU" sz="2400" b="1" dirty="0" smtClean="0">
                <a:solidFill>
                  <a:srgbClr val="234600"/>
                </a:solidFill>
              </a:rPr>
              <a:t>Рассказ (</a:t>
            </a:r>
            <a:r>
              <a:rPr lang="ru-RU" sz="2400" b="1" dirty="0">
                <a:solidFill>
                  <a:srgbClr val="234600"/>
                </a:solidFill>
              </a:rPr>
              <a:t>не более 500 </a:t>
            </a:r>
            <a:r>
              <a:rPr lang="ru-RU" sz="2400" b="1" dirty="0" smtClean="0">
                <a:solidFill>
                  <a:srgbClr val="234600"/>
                </a:solidFill>
              </a:rPr>
              <a:t>слов)</a:t>
            </a:r>
            <a:endParaRPr lang="x-none" sz="24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68754" y="1196751"/>
            <a:ext cx="9148742" cy="521220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800" b="1" dirty="0" smtClean="0">
                <a:solidFill>
                  <a:srgbClr val="0000CC"/>
                </a:solidFill>
              </a:rPr>
              <a:t>Текст</a:t>
            </a:r>
            <a:r>
              <a:rPr lang="ru-RU" sz="1800" b="1" dirty="0" smtClean="0">
                <a:solidFill>
                  <a:srgbClr val="0000CC"/>
                </a:solidFill>
              </a:rPr>
              <a:t>: </a:t>
            </a:r>
            <a:r>
              <a:rPr lang="ru-RU" sz="1800" dirty="0" smtClean="0">
                <a:solidFill>
                  <a:srgbClr val="008000"/>
                </a:solidFill>
              </a:rPr>
              <a:t>???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8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3798540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96" y="188640"/>
            <a:ext cx="9073008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9 </a:t>
            </a:r>
            <a:r>
              <a:rPr lang="ru-RU" sz="2400" b="1" dirty="0" smtClean="0">
                <a:solidFill>
                  <a:srgbClr val="234600"/>
                </a:solidFill>
              </a:rPr>
              <a:t>Фото выполнения заданий одним из членов команды</a:t>
            </a:r>
            <a:br>
              <a:rPr lang="ru-RU" sz="2400" b="1" dirty="0" smtClean="0">
                <a:solidFill>
                  <a:srgbClr val="234600"/>
                </a:solidFill>
              </a:rPr>
            </a:br>
            <a:r>
              <a:rPr lang="ru-RU" sz="2400" b="1" dirty="0" smtClean="0">
                <a:solidFill>
                  <a:srgbClr val="234600"/>
                </a:solidFill>
              </a:rPr>
              <a:t>и результаты каждого члены команды</a:t>
            </a:r>
            <a:endParaRPr lang="x-none" sz="24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344488" y="1124744"/>
            <a:ext cx="4032447" cy="521220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Результаты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b="1" dirty="0" smtClean="0">
              <a:solidFill>
                <a:srgbClr val="0000CC"/>
              </a:solidFill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dirty="0" smtClean="0">
                <a:solidFill>
                  <a:srgbClr val="008000"/>
                </a:solidFill>
              </a:rPr>
              <a:t>???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601072" y="1196752"/>
            <a:ext cx="4032447" cy="5205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Результаты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b="1" dirty="0" smtClean="0">
              <a:solidFill>
                <a:srgbClr val="0000CC"/>
              </a:solidFill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dirty="0" smtClean="0">
                <a:solidFill>
                  <a:srgbClr val="008000"/>
                </a:solidFill>
              </a:rPr>
              <a:t>???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713273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4376936" y="1556792"/>
            <a:ext cx="3528392" cy="50405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Запишите значение - ???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4592960" y="2348880"/>
            <a:ext cx="3384376" cy="43204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Запишите значение - ???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169024" y="2708920"/>
            <a:ext cx="4176464" cy="43204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b="1" dirty="0" smtClean="0">
                <a:solidFill>
                  <a:srgbClr val="008000"/>
                </a:solidFill>
              </a:rPr>
              <a:t>Запишите значение - ???</a:t>
            </a: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04" y="0"/>
            <a:ext cx="8910990" cy="86409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 команды</a:t>
            </a:r>
            <a:endParaRPr lang="x-none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 txBox="1">
            <a:spLocks/>
          </p:cNvSpPr>
          <p:nvPr/>
        </p:nvSpPr>
        <p:spPr>
          <a:xfrm>
            <a:off x="344488" y="908720"/>
            <a:ext cx="9145016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Название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команды - ?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Наименование образовательной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организации 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– ?</a:t>
            </a:r>
            <a:endParaRPr kumimoji="0" lang="ru-RU" sz="2000" b="1" i="0" u="none" strike="noStrike" kern="1200" cap="none" spc="0" normalizeH="0" noProof="0" dirty="0" smtClean="0">
              <a:ln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Населённый пункт </a:t>
            </a:r>
            <a:r>
              <a:rPr lang="ru-RU" sz="2000" b="1" baseline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– ?</a:t>
            </a:r>
            <a:endParaRPr lang="ru-RU" sz="2000" b="1" baseline="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Состав команды – </a:t>
            </a:r>
            <a:r>
              <a:rPr lang="ru-RU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1. 2. 3. 4.</a:t>
            </a:r>
            <a:endParaRPr kumimoji="0" lang="ru-RU" sz="2000" b="1" i="0" u="none" strike="noStrike" kern="1200" cap="none" spc="0" normalizeH="0" noProof="0" dirty="0" smtClean="0">
              <a:ln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baseline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Наставник – </a:t>
            </a:r>
            <a:r>
              <a:rPr lang="ru-RU" sz="2000" b="1" baseline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  <a:endParaRPr lang="ru-RU" sz="2000" b="1" baseline="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Фото команды:</a:t>
            </a:r>
            <a:endParaRPr kumimoji="0" lang="x-none" sz="20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64" y="116632"/>
            <a:ext cx="9649072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№11  </a:t>
            </a:r>
            <a:r>
              <a:rPr lang="ru-RU" sz="2200" b="1" dirty="0" smtClean="0">
                <a:solidFill>
                  <a:srgbClr val="234600"/>
                </a:solidFill>
              </a:rPr>
              <a:t>Авторские задачи команды по расстановке «</a:t>
            </a:r>
            <a:r>
              <a:rPr lang="ru-RU" sz="2200" b="1" dirty="0" err="1" smtClean="0">
                <a:solidFill>
                  <a:srgbClr val="234600"/>
                </a:solidFill>
              </a:rPr>
              <a:t>оленного</a:t>
            </a:r>
            <a:r>
              <a:rPr lang="ru-RU" sz="2200" b="1" dirty="0" smtClean="0">
                <a:solidFill>
                  <a:srgbClr val="234600"/>
                </a:solidFill>
              </a:rPr>
              <a:t> поезда»</a:t>
            </a:r>
            <a:endParaRPr lang="x-none" sz="22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68754" y="980728"/>
            <a:ext cx="4032447" cy="521220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Текст, решение и ответ задачи №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dirty="0" smtClean="0">
                <a:solidFill>
                  <a:srgbClr val="0000CC"/>
                </a:solidFill>
                <a:latin typeface="+mj-lt"/>
              </a:rPr>
              <a:t>«</a:t>
            </a:r>
            <a:r>
              <a:rPr lang="ru-RU" sz="1600" dirty="0" smtClean="0">
                <a:solidFill>
                  <a:srgbClr val="0000CC"/>
                </a:solidFill>
              </a:rPr>
              <a:t>Расстановка «оленного поезда» для транспортировки пушек в </a:t>
            </a:r>
            <a:r>
              <a:rPr lang="ru-RU" sz="1600" b="1" dirty="0" smtClean="0">
                <a:solidFill>
                  <a:srgbClr val="0000CC"/>
                </a:solidFill>
              </a:rPr>
              <a:t>зимний</a:t>
            </a:r>
            <a:r>
              <a:rPr lang="ru-RU" sz="1600" dirty="0" smtClean="0">
                <a:solidFill>
                  <a:srgbClr val="0000CC"/>
                </a:solidFill>
              </a:rPr>
              <a:t> период</a:t>
            </a:r>
            <a:r>
              <a:rPr lang="ru-RU" sz="1600" dirty="0" smtClean="0">
                <a:solidFill>
                  <a:srgbClr val="0000CC"/>
                </a:solidFill>
              </a:rPr>
              <a:t>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rgbClr val="0000CC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dirty="0" smtClean="0">
                <a:solidFill>
                  <a:srgbClr val="008000"/>
                </a:solidFill>
              </a:rPr>
              <a:t>???</a:t>
            </a:r>
            <a:endParaRPr lang="ru-RU" sz="2000" dirty="0" smtClean="0">
              <a:solidFill>
                <a:srgbClr val="008000"/>
              </a:solidFill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169024" y="980728"/>
            <a:ext cx="4392488" cy="520566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Текст, решение и ответ задачи № 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dirty="0" smtClean="0">
                <a:solidFill>
                  <a:srgbClr val="0000CC"/>
                </a:solidFill>
              </a:rPr>
              <a:t>«Расстановка «оленного поезда» для транспортировки пушек в </a:t>
            </a:r>
            <a:r>
              <a:rPr lang="ru-RU" sz="1600" b="1" dirty="0" smtClean="0">
                <a:solidFill>
                  <a:srgbClr val="0000CC"/>
                </a:solidFill>
              </a:rPr>
              <a:t>летний </a:t>
            </a:r>
            <a:r>
              <a:rPr lang="ru-RU" sz="1600" dirty="0" smtClean="0">
                <a:solidFill>
                  <a:srgbClr val="0000CC"/>
                </a:solidFill>
              </a:rPr>
              <a:t>период</a:t>
            </a:r>
            <a:r>
              <a:rPr lang="ru-RU" sz="1600" dirty="0" smtClean="0">
                <a:solidFill>
                  <a:srgbClr val="0000CC"/>
                </a:solidFill>
              </a:rPr>
              <a:t>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rgbClr val="0000CC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dirty="0" smtClean="0">
                <a:solidFill>
                  <a:srgbClr val="008000"/>
                </a:solidFill>
              </a:rPr>
              <a:t>???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7770459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8818334"/>
              </p:ext>
            </p:extLst>
          </p:nvPr>
        </p:nvGraphicFramePr>
        <p:xfrm>
          <a:off x="7761313" y="3068960"/>
          <a:ext cx="1728192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288032"/>
                <a:gridCol w="288032"/>
                <a:gridCol w="288032"/>
                <a:gridCol w="288032"/>
                <a:gridCol w="288032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5525411"/>
              </p:ext>
            </p:extLst>
          </p:nvPr>
        </p:nvGraphicFramePr>
        <p:xfrm>
          <a:off x="7773353" y="3573016"/>
          <a:ext cx="1788160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7728038"/>
              </p:ext>
            </p:extLst>
          </p:nvPr>
        </p:nvGraphicFramePr>
        <p:xfrm>
          <a:off x="6583745" y="4077072"/>
          <a:ext cx="2986516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59"/>
                <a:gridCol w="237808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0023717"/>
              </p:ext>
            </p:extLst>
          </p:nvPr>
        </p:nvGraphicFramePr>
        <p:xfrm>
          <a:off x="4808985" y="5301208"/>
          <a:ext cx="1564640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64935790"/>
              </p:ext>
            </p:extLst>
          </p:nvPr>
        </p:nvGraphicFramePr>
        <p:xfrm>
          <a:off x="4808985" y="5805264"/>
          <a:ext cx="1564640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1155232"/>
              </p:ext>
            </p:extLst>
          </p:nvPr>
        </p:nvGraphicFramePr>
        <p:xfrm>
          <a:off x="3873512" y="6309320"/>
          <a:ext cx="2519649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50843703"/>
              </p:ext>
            </p:extLst>
          </p:nvPr>
        </p:nvGraphicFramePr>
        <p:xfrm>
          <a:off x="7761312" y="5301208"/>
          <a:ext cx="1872208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"/>
                <a:gridCol w="234026"/>
                <a:gridCol w="234026"/>
                <a:gridCol w="234026"/>
                <a:gridCol w="234026"/>
                <a:gridCol w="234026"/>
                <a:gridCol w="234026"/>
                <a:gridCol w="234026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М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8775400"/>
              </p:ext>
            </p:extLst>
          </p:nvPr>
        </p:nvGraphicFramePr>
        <p:xfrm>
          <a:off x="7761312" y="5805264"/>
          <a:ext cx="1872210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035"/>
                <a:gridCol w="312035"/>
                <a:gridCol w="312035"/>
                <a:gridCol w="312035"/>
                <a:gridCol w="312035"/>
                <a:gridCol w="312035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2940332"/>
              </p:ext>
            </p:extLst>
          </p:nvPr>
        </p:nvGraphicFramePr>
        <p:xfrm>
          <a:off x="7113871" y="6309320"/>
          <a:ext cx="2519649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59"/>
                <a:gridCol w="223520"/>
                <a:gridCol w="234598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0195066"/>
              </p:ext>
            </p:extLst>
          </p:nvPr>
        </p:nvGraphicFramePr>
        <p:xfrm>
          <a:off x="1424608" y="5318211"/>
          <a:ext cx="2011680" cy="343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  <a:gridCol w="223520"/>
              </a:tblGrid>
              <a:tr h="3430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8677594"/>
              </p:ext>
            </p:extLst>
          </p:nvPr>
        </p:nvGraphicFramePr>
        <p:xfrm>
          <a:off x="1424608" y="5822267"/>
          <a:ext cx="864096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"/>
                <a:gridCol w="288032"/>
                <a:gridCol w="288032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2536722"/>
              </p:ext>
            </p:extLst>
          </p:nvPr>
        </p:nvGraphicFramePr>
        <p:xfrm>
          <a:off x="920552" y="6309320"/>
          <a:ext cx="2519649" cy="36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  <a:gridCol w="229059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?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116632"/>
            <a:ext cx="9433048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13  </a:t>
            </a:r>
            <a:r>
              <a:rPr lang="ru-RU" sz="2100" b="1" dirty="0" err="1" smtClean="0">
                <a:solidFill>
                  <a:srgbClr val="234600"/>
                </a:solidFill>
              </a:rPr>
              <a:t>Референс</a:t>
            </a:r>
            <a:r>
              <a:rPr lang="ru-RU" sz="2100" b="1" dirty="0" smtClean="0">
                <a:solidFill>
                  <a:srgbClr val="234600"/>
                </a:solidFill>
              </a:rPr>
              <a:t> по мотивам фотографий Евгения </a:t>
            </a:r>
            <a:r>
              <a:rPr lang="ru-RU" sz="2100" b="1" dirty="0" err="1" smtClean="0">
                <a:solidFill>
                  <a:srgbClr val="234600"/>
                </a:solidFill>
              </a:rPr>
              <a:t>Ананьевича</a:t>
            </a:r>
            <a:r>
              <a:rPr lang="ru-RU" sz="2100" b="1" dirty="0" smtClean="0">
                <a:solidFill>
                  <a:srgbClr val="234600"/>
                </a:solidFill>
              </a:rPr>
              <a:t> Халдея</a:t>
            </a:r>
            <a:endParaRPr lang="x-none" sz="21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9549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6131" y="5661248"/>
            <a:ext cx="62650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8000"/>
                </a:solidFill>
              </a:rPr>
              <a:t>Ответ: ???</a:t>
            </a:r>
            <a:endParaRPr lang="ru-RU" sz="1600" dirty="0"/>
          </a:p>
        </p:txBody>
      </p:sp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0832" y="1772816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8000"/>
                </a:solidFill>
              </a:rPr>
              <a:t>Ответ: ???</a:t>
            </a:r>
            <a:endParaRPr lang="ru-RU" sz="1600" dirty="0"/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2680" y="6165304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8000"/>
                </a:solidFill>
              </a:rPr>
              <a:t>Ответ: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  <a:r>
              <a:rPr lang="ru-RU" sz="1600" dirty="0" smtClean="0"/>
              <a:t>???</a:t>
            </a:r>
            <a:endParaRPr lang="ru-RU" sz="1600" dirty="0"/>
          </a:p>
        </p:txBody>
      </p:sp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116632"/>
            <a:ext cx="9433048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17  </a:t>
            </a:r>
            <a:r>
              <a:rPr lang="ru-RU" sz="2100" b="1" dirty="0" smtClean="0">
                <a:solidFill>
                  <a:srgbClr val="234600"/>
                </a:solidFill>
              </a:rPr>
              <a:t>Фото разработанного символического круга с пожеланиями</a:t>
            </a:r>
            <a:endParaRPr lang="x-none" sz="2100" b="1" dirty="0">
              <a:solidFill>
                <a:srgbClr val="234600"/>
              </a:solidFill>
            </a:endParaRPr>
          </a:p>
        </p:txBody>
      </p:sp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1" y="3429000"/>
            <a:ext cx="6552727" cy="93610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954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636" y="1"/>
            <a:ext cx="6318702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Финальный этап </a:t>
            </a:r>
            <a:endParaRPr lang="x-none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6" name="AutoShape 2" descr="Рюкзак мужской тактический 4 в 1 с подсумками 40 литров мультикам / туристический / походный /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9" name="AutoShape 5" descr="Рюкзак мужской тактический 4 в 1 с подсумками 40 литров мультикам / туристический / походный /  #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 txBox="1">
            <a:spLocks/>
          </p:cNvSpPr>
          <p:nvPr/>
        </p:nvSpPr>
        <p:spPr>
          <a:xfrm>
            <a:off x="416496" y="620688"/>
            <a:ext cx="891099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Фото команды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i="0" u="none" strike="noStrike" kern="1200" cap="none" spc="0" normalizeH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с письмом-эстафетой для </a:t>
            </a:r>
            <a:r>
              <a:rPr lang="ru-RU" dirty="0" smtClean="0">
                <a:latin typeface="+mj-lt"/>
                <a:ea typeface="+mj-ea"/>
                <a:cs typeface="+mj-cs"/>
              </a:rPr>
              <a:t>следующих участников </a:t>
            </a:r>
            <a:r>
              <a:rPr lang="ru-RU" dirty="0" err="1" smtClean="0">
                <a:latin typeface="+mj-lt"/>
                <a:ea typeface="+mj-ea"/>
                <a:cs typeface="+mj-cs"/>
              </a:rPr>
              <a:t>Квеста</a:t>
            </a:r>
            <a:r>
              <a:rPr lang="ru-RU" dirty="0" smtClean="0">
                <a:latin typeface="+mj-lt"/>
                <a:ea typeface="+mj-ea"/>
                <a:cs typeface="+mj-cs"/>
              </a:rPr>
              <a:t> «Северная кавалерия» о том, чему они научатся и что узнают во время выполнения заданий.</a:t>
            </a:r>
            <a:endParaRPr kumimoji="0" lang="x-none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60512" y="1628800"/>
            <a:ext cx="3672408" cy="43924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Письмо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5529064" y="1700808"/>
            <a:ext cx="3960440" cy="456413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</a:rPr>
              <a:t>Фото № 1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Команда в финале </a:t>
            </a:r>
            <a:r>
              <a:rPr lang="ru-RU" sz="1600" b="1" dirty="0" err="1" smtClean="0">
                <a:solidFill>
                  <a:srgbClr val="0000CC"/>
                </a:solidFill>
                <a:latin typeface="+mj-lt"/>
              </a:rPr>
              <a:t>квеста</a:t>
            </a:r>
            <a:r>
              <a:rPr lang="ru-RU" sz="1600" b="1" dirty="0" smtClean="0">
                <a:solidFill>
                  <a:srgbClr val="0000CC"/>
                </a:solidFill>
                <a:latin typeface="+mj-lt"/>
              </a:rPr>
              <a:t> </a:t>
            </a:r>
            <a:endParaRPr lang="ru-RU" sz="1600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968931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>
            <a:extLst>
              <a:ext uri="{FF2B5EF4-FFF2-40B4-BE49-F238E27FC236}">
                <a16:creationId xmlns="" xmlns:a16="http://schemas.microsoft.com/office/drawing/2014/main" id="{9522CD03-CA83-222E-C564-A8B89B4DDBAB}"/>
              </a:ext>
            </a:extLst>
          </p:cNvPr>
          <p:cNvSpPr txBox="1">
            <a:spLocks/>
          </p:cNvSpPr>
          <p:nvPr/>
        </p:nvSpPr>
        <p:spPr>
          <a:xfrm>
            <a:off x="272480" y="5661248"/>
            <a:ext cx="4464496" cy="7920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3C435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b="1" dirty="0" smtClean="0">
                <a:solidFill>
                  <a:srgbClr val="234600"/>
                </a:solidFill>
              </a:rPr>
              <a:t>запишите </a:t>
            </a:r>
            <a:r>
              <a:rPr lang="ru-RU" sz="2000" b="1" dirty="0" smtClean="0">
                <a:solidFill>
                  <a:srgbClr val="234600"/>
                </a:solidFill>
              </a:rPr>
              <a:t>высоту его полёта </a:t>
            </a:r>
            <a:r>
              <a:rPr lang="ru-RU" sz="1800" b="1" dirty="0" smtClean="0">
                <a:solidFill>
                  <a:srgbClr val="234600"/>
                </a:solidFill>
              </a:rPr>
              <a:t>- ?</a:t>
            </a:r>
            <a:endParaRPr lang="ru-RU" sz="1800" b="1" dirty="0" smtClean="0">
              <a:solidFill>
                <a:srgbClr val="2346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r>
              <a:rPr lang="ru-RU" sz="2000" b="1" dirty="0" smtClean="0">
                <a:solidFill>
                  <a:srgbClr val="234600"/>
                </a:solidFill>
              </a:rPr>
              <a:t>скорость относительно земли </a:t>
            </a:r>
            <a:r>
              <a:rPr lang="ru-RU" sz="2000" b="1" dirty="0" smtClean="0">
                <a:solidFill>
                  <a:srgbClr val="234600"/>
                </a:solidFill>
              </a:rPr>
              <a:t>- ?</a:t>
            </a:r>
            <a:endParaRPr lang="ru-RU" sz="1800" b="1" dirty="0" smtClean="0">
              <a:solidFill>
                <a:srgbClr val="2346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rgbClr val="FD8C44"/>
              </a:buClr>
              <a:buNone/>
            </a:pPr>
            <a:endParaRPr lang="ru-RU" sz="2400" dirty="0" smtClean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1112" y="3429000"/>
            <a:ext cx="1080120" cy="861774"/>
          </a:xfrm>
          <a:prstGeom prst="rect">
            <a:avLst/>
          </a:prstGeom>
          <a:noFill/>
          <a:ln w="57150">
            <a:solidFill>
              <a:srgbClr val="0000CC"/>
            </a:solidFill>
            <a:prstDash val="dash"/>
          </a:ln>
        </p:spPr>
        <p:txBody>
          <a:bodyPr wrap="square" rtlCol="0">
            <a:spAutoFit/>
          </a:bodyPr>
          <a:lstStyle/>
          <a:p>
            <a:endParaRPr lang="ru-RU" sz="1100" dirty="0" smtClean="0"/>
          </a:p>
          <a:p>
            <a:pPr algn="ctr"/>
            <a:r>
              <a:rPr lang="ru-RU" sz="2800" b="1" dirty="0" smtClean="0">
                <a:solidFill>
                  <a:srgbClr val="008000"/>
                </a:solidFill>
              </a:rPr>
              <a:t>???</a:t>
            </a:r>
            <a:endParaRPr lang="ru-RU" sz="2800" b="1" dirty="0" smtClean="0">
              <a:solidFill>
                <a:srgbClr val="008000"/>
              </a:solidFill>
            </a:endParaRPr>
          </a:p>
          <a:p>
            <a:endParaRPr lang="ru-RU" sz="1100" dirty="0"/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7654120"/>
              </p:ext>
            </p:extLst>
          </p:nvPr>
        </p:nvGraphicFramePr>
        <p:xfrm>
          <a:off x="538385" y="1916832"/>
          <a:ext cx="3888430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90"/>
                <a:gridCol w="555490"/>
                <a:gridCol w="555490"/>
                <a:gridCol w="555490"/>
                <a:gridCol w="555490"/>
                <a:gridCol w="555490"/>
                <a:gridCol w="55549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8000"/>
                          </a:solidFill>
                        </a:rPr>
                        <a:t>?</a:t>
                      </a:r>
                      <a:endParaRPr lang="ru-RU" sz="2400" dirty="0">
                        <a:solidFill>
                          <a:srgbClr val="008000"/>
                        </a:solidFill>
                      </a:endParaRPr>
                    </a:p>
                  </a:txBody>
                  <a:tcPr marL="99060" marR="9906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7B0FD54-A448-BA13-86A0-939A51D6D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64" y="236645"/>
            <a:ext cx="9649072" cy="67207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 № 4</a:t>
            </a:r>
            <a:b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234600"/>
                </a:solidFill>
              </a:rPr>
              <a:t>Ваш рисунок-схема «Экипировка </a:t>
            </a:r>
            <a:r>
              <a:rPr lang="ru-RU" sz="2400" b="1" dirty="0">
                <a:solidFill>
                  <a:srgbClr val="234600"/>
                </a:solidFill>
              </a:rPr>
              <a:t>для разведчика в </a:t>
            </a:r>
            <a:r>
              <a:rPr lang="ru-RU" sz="2400" b="1" dirty="0" smtClean="0">
                <a:solidFill>
                  <a:srgbClr val="234600"/>
                </a:solidFill>
              </a:rPr>
              <a:t>зимнем лесу»</a:t>
            </a:r>
            <a:endParaRPr lang="x-none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4123232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16837</TotalTime>
  <Words>480</Words>
  <Application>Microsoft Office PowerPoint</Application>
  <PresentationFormat>Лист A4 (210x297 мм)</PresentationFormat>
  <Paragraphs>183</Paragraphs>
  <Slides>31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Визитная карточка команды</vt:lpstr>
      <vt:lpstr>Слайд 3</vt:lpstr>
      <vt:lpstr>Слайд 4</vt:lpstr>
      <vt:lpstr>Слайд 5</vt:lpstr>
      <vt:lpstr>Слайд 6</vt:lpstr>
      <vt:lpstr>Слайд 7</vt:lpstr>
      <vt:lpstr>Этап № 4 Ваш рисунок-схема «Экипировка для разведчика в зимнем лесу»</vt:lpstr>
      <vt:lpstr>Слайд 9</vt:lpstr>
      <vt:lpstr>Этап № 5  Фото созданной командой тактической сумки и список вещей современного бойца (сезон – лето)</vt:lpstr>
      <vt:lpstr>Слайд 11</vt:lpstr>
      <vt:lpstr>Этап № 6 Фото о действиях команды при эвакуации раненного</vt:lpstr>
      <vt:lpstr>Слайд 13</vt:lpstr>
      <vt:lpstr>Этап № 7 Фото действий команды при изготовлении отрезка шёлковой муаровой ленты и  укрупнённое фото готового изделия</vt:lpstr>
      <vt:lpstr>Слайд 15</vt:lpstr>
      <vt:lpstr>Этап № 8 Рассказ (не более 500 слов)</vt:lpstr>
      <vt:lpstr>Слайд 17</vt:lpstr>
      <vt:lpstr>Этап № 9 Фото выполнения заданий одним из членов команды и результаты каждого члены команды</vt:lpstr>
      <vt:lpstr>Слайд 19</vt:lpstr>
      <vt:lpstr>Слайд 20</vt:lpstr>
      <vt:lpstr>Этап №11  Авторские задачи команды по расстановке «оленного поезда»</vt:lpstr>
      <vt:lpstr>Слайд 22</vt:lpstr>
      <vt:lpstr>Слайд 23</vt:lpstr>
      <vt:lpstr>Этап № 13  Референс по мотивам фотографий Евгения Ананьевича Халдея</vt:lpstr>
      <vt:lpstr>Слайд 25</vt:lpstr>
      <vt:lpstr>Слайд 26</vt:lpstr>
      <vt:lpstr>Слайд 27</vt:lpstr>
      <vt:lpstr>Слайд 28</vt:lpstr>
      <vt:lpstr>Этап № 17  Фото разработанного символического круга с пожеланиями</vt:lpstr>
      <vt:lpstr>Финальный этап </vt:lpstr>
      <vt:lpstr>Слайд 31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User VAIO</cp:lastModifiedBy>
  <cp:revision>567</cp:revision>
  <dcterms:created xsi:type="dcterms:W3CDTF">2022-12-17T12:39:58Z</dcterms:created>
  <dcterms:modified xsi:type="dcterms:W3CDTF">2024-12-08T21:25:22Z</dcterms:modified>
</cp:coreProperties>
</file>